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Barlow SemiBold"/>
      <p:regular r:id="rId7"/>
      <p:bold r:id="rId8"/>
      <p:italic r:id="rId9"/>
      <p:boldItalic r:id="rId10"/>
    </p:embeddedFont>
    <p:embeddedFont>
      <p:font typeface="Barlow"/>
      <p:regular r:id="rId11"/>
      <p:bold r:id="rId12"/>
      <p:italic r:id="rId13"/>
      <p:boldItalic r:id="rId14"/>
    </p:embeddedFont>
    <p:embeddedFont>
      <p:font typeface="Barlow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regular.fntdata"/><Relationship Id="rId10" Type="http://schemas.openxmlformats.org/officeDocument/2006/relationships/font" Target="fonts/BarlowSemiBold-boldItalic.fntdata"/><Relationship Id="rId13" Type="http://schemas.openxmlformats.org/officeDocument/2006/relationships/font" Target="fonts/Barlow-italic.fntdata"/><Relationship Id="rId12" Type="http://schemas.openxmlformats.org/officeDocument/2006/relationships/font" Target="fonts/Barlow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arlowSemiBold-italic.fntdata"/><Relationship Id="rId15" Type="http://schemas.openxmlformats.org/officeDocument/2006/relationships/font" Target="fonts/BarlowLight-regular.fntdata"/><Relationship Id="rId14" Type="http://schemas.openxmlformats.org/officeDocument/2006/relationships/font" Target="fonts/Barlow-boldItalic.fntdata"/><Relationship Id="rId17" Type="http://schemas.openxmlformats.org/officeDocument/2006/relationships/font" Target="fonts/BarlowLight-italic.fntdata"/><Relationship Id="rId16" Type="http://schemas.openxmlformats.org/officeDocument/2006/relationships/font" Target="fonts/Barlow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BarlowLight-boldItalic.fntdata"/><Relationship Id="rId7" Type="http://schemas.openxmlformats.org/officeDocument/2006/relationships/font" Target="fonts/BarlowSemiBold-regular.fntdata"/><Relationship Id="rId8" Type="http://schemas.openxmlformats.org/officeDocument/2006/relationships/font" Target="fonts/Barlow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8bfc774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8bfc774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F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125" y="608850"/>
            <a:ext cx="1440449" cy="32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095" l="16546" r="26434" t="0"/>
          <a:stretch/>
        </p:blipFill>
        <p:spPr>
          <a:xfrm>
            <a:off x="7126169" y="435299"/>
            <a:ext cx="1902822" cy="35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2746" r="3506" t="0"/>
          <a:stretch/>
        </p:blipFill>
        <p:spPr>
          <a:xfrm>
            <a:off x="5823350" y="583675"/>
            <a:ext cx="1388502" cy="32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2095" l="16546" r="26434" t="0"/>
          <a:stretch/>
        </p:blipFill>
        <p:spPr>
          <a:xfrm>
            <a:off x="5441025" y="435300"/>
            <a:ext cx="1902822" cy="35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5740" y="2789700"/>
            <a:ext cx="861410" cy="16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463" y="610812"/>
            <a:ext cx="1440451" cy="324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2095" l="16546" r="26434" t="0"/>
          <a:stretch/>
        </p:blipFill>
        <p:spPr>
          <a:xfrm>
            <a:off x="3713839" y="435299"/>
            <a:ext cx="1902822" cy="352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496" y="219325"/>
            <a:ext cx="75188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93800" y="-169350"/>
            <a:ext cx="36126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ALTogether</a:t>
            </a:r>
            <a:r>
              <a:rPr b="1" lang="en" sz="43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43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32400" y="640375"/>
            <a:ext cx="2610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51C75"/>
                </a:solidFill>
                <a:latin typeface="Barlow"/>
                <a:ea typeface="Barlow"/>
                <a:cs typeface="Barlow"/>
                <a:sym typeface="Barlow"/>
              </a:rPr>
              <a:t>Creating richer, more reliable alt text</a:t>
            </a:r>
            <a:r>
              <a:rPr lang="en" sz="1500">
                <a:solidFill>
                  <a:srgbClr val="595959"/>
                </a:solidFill>
              </a:rPr>
              <a:t> </a:t>
            </a:r>
            <a:endParaRPr sz="1500">
              <a:solidFill>
                <a:srgbClr val="595959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02488" y="958225"/>
            <a:ext cx="3340200" cy="1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Problem</a:t>
            </a:r>
            <a:endParaRPr b="1"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Blind and visually impaired users often feel frustrated with lack of focus, context, and emotion in auto-generated alt text on Instagram. </a:t>
            </a:r>
            <a:endParaRPr sz="10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Solution</a:t>
            </a:r>
            <a:endParaRPr b="1"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02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We provide sighted users a way to write quality alt text by modifying AI-generated suggestions on their images.</a:t>
            </a:r>
            <a:endParaRPr sz="318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723000" y="4043500"/>
            <a:ext cx="168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A3AB9"/>
                </a:solidFill>
                <a:latin typeface="Barlow"/>
                <a:ea typeface="Barlow"/>
                <a:cs typeface="Barlow"/>
                <a:sym typeface="Barlow"/>
              </a:rPr>
              <a:t>Nudge</a:t>
            </a:r>
            <a:r>
              <a:rPr lang="en" sz="1200">
                <a:latin typeface="Barlow"/>
                <a:ea typeface="Barlow"/>
                <a:cs typeface="Barlow"/>
                <a:sym typeface="Barlow"/>
              </a:rPr>
              <a:t> your friends to add alt text captions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450650" y="4043500"/>
            <a:ext cx="152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A3AB9"/>
                </a:solidFill>
                <a:latin typeface="Barlow"/>
                <a:ea typeface="Barlow"/>
                <a:cs typeface="Barlow"/>
                <a:sym typeface="Barlow"/>
              </a:rPr>
              <a:t>Find</a:t>
            </a:r>
            <a:r>
              <a:rPr b="1" lang="en" sz="120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200">
                <a:latin typeface="Barlow"/>
                <a:ea typeface="Barlow"/>
                <a:cs typeface="Barlow"/>
                <a:sym typeface="Barlow"/>
              </a:rPr>
              <a:t>photos on your feed without alt text 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947061" y="4049375"/>
            <a:ext cx="173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A3AB9"/>
                </a:solidFill>
                <a:latin typeface="Barlow"/>
                <a:ea typeface="Barlow"/>
                <a:cs typeface="Barlow"/>
                <a:sym typeface="Barlow"/>
              </a:rPr>
              <a:t>Modify</a:t>
            </a:r>
            <a:r>
              <a:rPr lang="en" sz="1200">
                <a:latin typeface="Barlow"/>
                <a:ea typeface="Barlow"/>
                <a:cs typeface="Barlow"/>
                <a:sym typeface="Barlow"/>
              </a:rPr>
              <a:t> auto-generated alt text captions to add personalized context </a:t>
            </a:r>
            <a:endParaRPr sz="1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119300" y="4862325"/>
            <a:ext cx="522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"/>
                <a:ea typeface="Barlow"/>
                <a:cs typeface="Barlow"/>
                <a:sym typeface="Barlow"/>
              </a:rPr>
              <a:t>http://web.stanford.edu/class/cs147/projects/MultimodalInterfacestoBroadenAccess/ALTogether/</a:t>
            </a:r>
            <a:endParaRPr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-28575" y="4868125"/>
            <a:ext cx="1902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Barlow"/>
                <a:ea typeface="Barlow"/>
                <a:cs typeface="Barlow"/>
                <a:sym typeface="Barlow"/>
              </a:rPr>
              <a:t>CS147 Winter 2021 </a:t>
            </a:r>
            <a:endParaRPr b="1" sz="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120675" y="4862325"/>
            <a:ext cx="312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Barlow"/>
                <a:ea typeface="Barlow"/>
                <a:cs typeface="Barlow"/>
                <a:sym typeface="Barlow"/>
              </a:rPr>
              <a:t>Haeli Baek  |  Danielle Cruz  |  Jung-Won Ha  |  Sydney Jones </a:t>
            </a:r>
            <a:endParaRPr b="1" sz="9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16141" y="2789700"/>
            <a:ext cx="906057" cy="169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900" y="2789700"/>
            <a:ext cx="981674" cy="16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202500" y="2387100"/>
            <a:ext cx="152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Design Iteration</a:t>
            </a:r>
            <a:endParaRPr sz="1200"/>
          </a:p>
        </p:txBody>
      </p:sp>
      <p:sp>
        <p:nvSpPr>
          <p:cNvPr id="74" name="Google Shape;74;p13"/>
          <p:cNvSpPr txBox="1"/>
          <p:nvPr/>
        </p:nvSpPr>
        <p:spPr>
          <a:xfrm>
            <a:off x="455225" y="4486125"/>
            <a:ext cx="69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Low-Fi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727461" y="4486125"/>
            <a:ext cx="6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Med-Fi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792649" y="4486125"/>
            <a:ext cx="63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High-Fi</a:t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1532" y="4850350"/>
            <a:ext cx="9148393" cy="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